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Roboto" panose="020B0604020202020204" charset="0"/>
      <p:regular r:id="rId13"/>
      <p:bold r:id="rId14"/>
      <p:italic r:id="rId15"/>
      <p:boldItalic r:id="rId16"/>
    </p:embeddedFont>
    <p:embeddedFont>
      <p:font typeface="Roboto Slab" panose="020B0604020202020204" charset="0"/>
      <p:regular r:id="rId17"/>
      <p:bold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745b1a38f2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745b1a38f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745b1a38f2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745b1a38f2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745b1a38f2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745b1a38f2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745b1a38f2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745b1a38f2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745b1a38f2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745b1a38f2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745b1a38f2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745b1a38f2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745b1a38f2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745b1a38f2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745b1a38f2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745b1a38f2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745b1a38f2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745b1a38f2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fade thruBlk="1"/>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olYJjvdj6L0"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Census Sermon</a:t>
            </a:r>
            <a:endParaRPr/>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By Zahra Roach</a:t>
            </a:r>
            <a:endParaRPr/>
          </a:p>
          <a:p>
            <a:pPr marL="0" lvl="0" indent="0" algn="ctr" rtl="0">
              <a:spcBef>
                <a:spcPts val="0"/>
              </a:spcBef>
              <a:spcAft>
                <a:spcPts val="0"/>
              </a:spcAft>
              <a:buNone/>
            </a:pPr>
            <a:endParaRPr/>
          </a:p>
        </p:txBody>
      </p:sp>
      <p:sp>
        <p:nvSpPr>
          <p:cNvPr id="65" name="Google Shape;65;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p:txBody>
      </p:sp>
      <p:sp>
        <p:nvSpPr>
          <p:cNvPr id="71" name="Google Shape;71;p1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72" name="Google Shape;72;p14"/>
          <p:cNvPicPr preferRelativeResize="0"/>
          <p:nvPr/>
        </p:nvPicPr>
        <p:blipFill>
          <a:blip r:embed="rId3">
            <a:alphaModFix/>
          </a:blip>
          <a:stretch>
            <a:fillRect/>
          </a:stretch>
        </p:blipFill>
        <p:spPr>
          <a:xfrm>
            <a:off x="436155" y="0"/>
            <a:ext cx="8271687" cy="5143499"/>
          </a:xfrm>
          <a:prstGeom prst="rect">
            <a:avLst/>
          </a:prstGeom>
          <a:noFill/>
          <a:ln>
            <a:noFill/>
          </a:ln>
        </p:spPr>
      </p:pic>
      <p:sp>
        <p:nvSpPr>
          <p:cNvPr id="73" name="Google Shape;7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Tacoma Refugee Choir </a:t>
            </a:r>
            <a:endParaRPr/>
          </a:p>
        </p:txBody>
      </p:sp>
      <p:sp>
        <p:nvSpPr>
          <p:cNvPr id="79" name="Google Shape;79;p15"/>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https://youtu.be/olYJjvdj6L0</a:t>
            </a:r>
            <a:endParaRPr/>
          </a:p>
          <a:p>
            <a:pPr marL="0" lvl="0" indent="0" algn="l" rtl="0">
              <a:spcBef>
                <a:spcPts val="1600"/>
              </a:spcBef>
              <a:spcAft>
                <a:spcPts val="1600"/>
              </a:spcAft>
              <a:buNone/>
            </a:pPr>
            <a:endParaRPr/>
          </a:p>
        </p:txBody>
      </p:sp>
      <p:sp>
        <p:nvSpPr>
          <p:cNvPr id="80" name="Google Shape;8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Hard To Count Communities</a:t>
            </a:r>
            <a:endParaRPr/>
          </a:p>
        </p:txBody>
      </p:sp>
      <p:sp>
        <p:nvSpPr>
          <p:cNvPr id="86" name="Google Shape;86;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Children 5 years of age or younger</a:t>
            </a:r>
            <a:endParaRPr/>
          </a:p>
          <a:p>
            <a:pPr marL="457200" lvl="0" indent="-342900" algn="l" rtl="0">
              <a:spcBef>
                <a:spcPts val="0"/>
              </a:spcBef>
              <a:spcAft>
                <a:spcPts val="0"/>
              </a:spcAft>
              <a:buSzPts val="1800"/>
              <a:buChar char="●"/>
            </a:pPr>
            <a:r>
              <a:rPr lang="en"/>
              <a:t>People living in poverty</a:t>
            </a:r>
            <a:endParaRPr/>
          </a:p>
          <a:p>
            <a:pPr marL="457200" lvl="0" indent="-342900" algn="l" rtl="0">
              <a:spcBef>
                <a:spcPts val="0"/>
              </a:spcBef>
              <a:spcAft>
                <a:spcPts val="0"/>
              </a:spcAft>
              <a:buSzPts val="1800"/>
              <a:buChar char="●"/>
            </a:pPr>
            <a:r>
              <a:rPr lang="en"/>
              <a:t>People experiencing homelessness</a:t>
            </a:r>
            <a:endParaRPr/>
          </a:p>
          <a:p>
            <a:pPr marL="457200" lvl="0" indent="-342900" algn="l" rtl="0">
              <a:spcBef>
                <a:spcPts val="0"/>
              </a:spcBef>
              <a:spcAft>
                <a:spcPts val="0"/>
              </a:spcAft>
              <a:buSzPts val="1800"/>
              <a:buChar char="●"/>
            </a:pPr>
            <a:r>
              <a:rPr lang="en"/>
              <a:t>African Americans</a:t>
            </a:r>
            <a:endParaRPr/>
          </a:p>
          <a:p>
            <a:pPr marL="457200" lvl="0" indent="-342900" algn="l" rtl="0">
              <a:spcBef>
                <a:spcPts val="0"/>
              </a:spcBef>
              <a:spcAft>
                <a:spcPts val="0"/>
              </a:spcAft>
              <a:buSzPts val="1800"/>
              <a:buChar char="●"/>
            </a:pPr>
            <a:r>
              <a:rPr lang="en"/>
              <a:t>Latinos</a:t>
            </a:r>
            <a:endParaRPr/>
          </a:p>
          <a:p>
            <a:pPr marL="457200" lvl="0" indent="-342900" algn="l" rtl="0">
              <a:spcBef>
                <a:spcPts val="0"/>
              </a:spcBef>
              <a:spcAft>
                <a:spcPts val="0"/>
              </a:spcAft>
              <a:buSzPts val="1800"/>
              <a:buChar char="●"/>
            </a:pPr>
            <a:r>
              <a:rPr lang="en"/>
              <a:t>Asian American, Native Hawaiians, and Pacific Islanders</a:t>
            </a:r>
            <a:endParaRPr/>
          </a:p>
          <a:p>
            <a:pPr marL="457200" lvl="0" indent="-342900" algn="l" rtl="0">
              <a:spcBef>
                <a:spcPts val="0"/>
              </a:spcBef>
              <a:spcAft>
                <a:spcPts val="0"/>
              </a:spcAft>
              <a:buSzPts val="1800"/>
              <a:buChar char="●"/>
            </a:pPr>
            <a:r>
              <a:rPr lang="en"/>
              <a:t>Immigrant Communities</a:t>
            </a:r>
            <a:endParaRPr/>
          </a:p>
          <a:p>
            <a:pPr marL="457200" lvl="0" indent="-342900" algn="l" rtl="0">
              <a:spcBef>
                <a:spcPts val="0"/>
              </a:spcBef>
              <a:spcAft>
                <a:spcPts val="0"/>
              </a:spcAft>
              <a:buSzPts val="1800"/>
              <a:buChar char="●"/>
            </a:pPr>
            <a:r>
              <a:rPr lang="en"/>
              <a:t>Religious minorities</a:t>
            </a:r>
            <a:endParaRPr/>
          </a:p>
          <a:p>
            <a:pPr marL="0" lvl="0" indent="0" algn="l" rtl="0">
              <a:spcBef>
                <a:spcPts val="1600"/>
              </a:spcBef>
              <a:spcAft>
                <a:spcPts val="1600"/>
              </a:spcAft>
              <a:buNone/>
            </a:pPr>
            <a:endParaRPr/>
          </a:p>
        </p:txBody>
      </p:sp>
      <p:sp>
        <p:nvSpPr>
          <p:cNvPr id="87" name="Google Shape;87;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What is at stake?</a:t>
            </a:r>
            <a:endParaRPr/>
          </a:p>
        </p:txBody>
      </p:sp>
      <p:sp>
        <p:nvSpPr>
          <p:cNvPr id="93" name="Google Shape;93;p17"/>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SzPts val="2400"/>
              <a:buChar char="●"/>
            </a:pPr>
            <a:r>
              <a:rPr lang="en" sz="2400"/>
              <a:t>Each person that is not counted = $2,300 lost in funding every year, for the next 10 years</a:t>
            </a:r>
            <a:endParaRPr sz="2400"/>
          </a:p>
          <a:p>
            <a:pPr marL="0" lvl="0" indent="0" algn="l" rtl="0">
              <a:lnSpc>
                <a:spcPct val="100000"/>
              </a:lnSpc>
              <a:spcBef>
                <a:spcPts val="1600"/>
              </a:spcBef>
              <a:spcAft>
                <a:spcPts val="0"/>
              </a:spcAft>
              <a:buNone/>
            </a:pPr>
            <a:endParaRPr sz="2400"/>
          </a:p>
          <a:p>
            <a:pPr marL="457200" lvl="0" indent="-381000" algn="l" rtl="0">
              <a:lnSpc>
                <a:spcPct val="100000"/>
              </a:lnSpc>
              <a:spcBef>
                <a:spcPts val="1600"/>
              </a:spcBef>
              <a:spcAft>
                <a:spcPts val="0"/>
              </a:spcAft>
              <a:buSzPts val="2400"/>
              <a:buChar char="●"/>
            </a:pPr>
            <a:r>
              <a:rPr lang="en" sz="2400"/>
              <a:t>Since our area will exceed 300,000 people, we could miss out on </a:t>
            </a:r>
            <a:endParaRPr sz="2400"/>
          </a:p>
          <a:p>
            <a:pPr marL="0" lvl="0" indent="0" algn="ctr" rtl="0">
              <a:lnSpc>
                <a:spcPct val="100000"/>
              </a:lnSpc>
              <a:spcBef>
                <a:spcPts val="1600"/>
              </a:spcBef>
              <a:spcAft>
                <a:spcPts val="1600"/>
              </a:spcAft>
              <a:buNone/>
            </a:pPr>
            <a:endParaRPr sz="2400"/>
          </a:p>
        </p:txBody>
      </p:sp>
      <p:pic>
        <p:nvPicPr>
          <p:cNvPr id="94" name="Google Shape;94;p17"/>
          <p:cNvPicPr preferRelativeResize="0"/>
          <p:nvPr/>
        </p:nvPicPr>
        <p:blipFill>
          <a:blip r:embed="rId3">
            <a:alphaModFix/>
          </a:blip>
          <a:stretch>
            <a:fillRect/>
          </a:stretch>
        </p:blipFill>
        <p:spPr>
          <a:xfrm>
            <a:off x="3438238" y="3531850"/>
            <a:ext cx="2267524" cy="1512526"/>
          </a:xfrm>
          <a:prstGeom prst="rect">
            <a:avLst/>
          </a:prstGeom>
          <a:noFill/>
          <a:ln>
            <a:noFill/>
          </a:ln>
        </p:spPr>
      </p:pic>
      <p:sp>
        <p:nvSpPr>
          <p:cNvPr id="95" name="Google Shape;95;p17"/>
          <p:cNvSpPr/>
          <p:nvPr/>
        </p:nvSpPr>
        <p:spPr>
          <a:xfrm>
            <a:off x="5830375" y="4238100"/>
            <a:ext cx="1474500" cy="686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6" name="Google Shape;96;p17"/>
          <p:cNvPicPr preferRelativeResize="0"/>
          <p:nvPr/>
        </p:nvPicPr>
        <p:blipFill>
          <a:blip r:embed="rId4">
            <a:alphaModFix/>
          </a:blip>
          <a:stretch>
            <a:fillRect/>
          </a:stretch>
        </p:blipFill>
        <p:spPr>
          <a:xfrm>
            <a:off x="7180900" y="3180400"/>
            <a:ext cx="1963100" cy="1963100"/>
          </a:xfrm>
          <a:prstGeom prst="rect">
            <a:avLst/>
          </a:prstGeom>
          <a:noFill/>
          <a:ln>
            <a:noFill/>
          </a:ln>
        </p:spPr>
      </p:pic>
      <p:sp>
        <p:nvSpPr>
          <p:cNvPr id="97" name="Google Shape;9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8"/>
          <p:cNvSpPr txBox="1">
            <a:spLocks noGrp="1"/>
          </p:cNvSpPr>
          <p:nvPr>
            <p:ph type="title"/>
          </p:nvPr>
        </p:nvSpPr>
        <p:spPr>
          <a:xfrm>
            <a:off x="387900" y="458025"/>
            <a:ext cx="8368200" cy="68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Federal Programs That Rely on Census Data</a:t>
            </a:r>
            <a:endParaRPr/>
          </a:p>
        </p:txBody>
      </p:sp>
      <p:sp>
        <p:nvSpPr>
          <p:cNvPr id="103" name="Google Shape;103;p18"/>
          <p:cNvSpPr txBox="1">
            <a:spLocks noGrp="1"/>
          </p:cNvSpPr>
          <p:nvPr>
            <p:ph type="body" idx="1"/>
          </p:nvPr>
        </p:nvSpPr>
        <p:spPr>
          <a:xfrm>
            <a:off x="387900" y="1489825"/>
            <a:ext cx="4184100" cy="3479400"/>
          </a:xfrm>
          <a:prstGeom prst="rect">
            <a:avLst/>
          </a:prstGeom>
        </p:spPr>
        <p:txBody>
          <a:bodyPr spcFirstLastPara="1" wrap="square" lIns="91425" tIns="91425" rIns="91425" bIns="91425" anchor="t" anchorCtr="0">
            <a:noAutofit/>
          </a:bodyPr>
          <a:lstStyle/>
          <a:p>
            <a:pPr marL="457200" marR="457200" lvl="0" indent="-342900" algn="l" rtl="0">
              <a:spcBef>
                <a:spcPts val="0"/>
              </a:spcBef>
              <a:spcAft>
                <a:spcPts val="0"/>
              </a:spcAft>
              <a:buClr>
                <a:srgbClr val="FFFFFF"/>
              </a:buClr>
              <a:buSzPts val="1800"/>
              <a:buFont typeface="Arial"/>
              <a:buChar char="●"/>
            </a:pPr>
            <a:r>
              <a:rPr lang="en" b="1">
                <a:solidFill>
                  <a:srgbClr val="FFFFFF"/>
                </a:solidFill>
                <a:latin typeface="Arial"/>
                <a:ea typeface="Arial"/>
                <a:cs typeface="Arial"/>
                <a:sym typeface="Arial"/>
              </a:rPr>
              <a:t>Highway planning and construction</a:t>
            </a:r>
            <a:endParaRPr b="1">
              <a:solidFill>
                <a:srgbClr val="FFFFFF"/>
              </a:solidFill>
              <a:latin typeface="Arial"/>
              <a:ea typeface="Arial"/>
              <a:cs typeface="Arial"/>
              <a:sym typeface="Arial"/>
            </a:endParaRPr>
          </a:p>
          <a:p>
            <a:pPr marL="457200" marR="457200" lvl="0" indent="-342900" algn="l" rtl="0">
              <a:spcBef>
                <a:spcPts val="0"/>
              </a:spcBef>
              <a:spcAft>
                <a:spcPts val="0"/>
              </a:spcAft>
              <a:buClr>
                <a:srgbClr val="FFFFFF"/>
              </a:buClr>
              <a:buSzPts val="1800"/>
              <a:buFont typeface="Arial"/>
              <a:buChar char="●"/>
            </a:pPr>
            <a:r>
              <a:rPr lang="en" b="1">
                <a:solidFill>
                  <a:srgbClr val="FFFFFF"/>
                </a:solidFill>
                <a:latin typeface="Arial"/>
                <a:ea typeface="Arial"/>
                <a:cs typeface="Arial"/>
                <a:sym typeface="Arial"/>
              </a:rPr>
              <a:t>Public transit grants</a:t>
            </a:r>
            <a:endParaRPr b="1">
              <a:solidFill>
                <a:srgbClr val="FFFFFF"/>
              </a:solidFill>
              <a:latin typeface="Arial"/>
              <a:ea typeface="Arial"/>
              <a:cs typeface="Arial"/>
              <a:sym typeface="Arial"/>
            </a:endParaRPr>
          </a:p>
          <a:p>
            <a:pPr marL="457200" marR="457200" lvl="0" indent="-342900" algn="l" rtl="0">
              <a:spcBef>
                <a:spcPts val="0"/>
              </a:spcBef>
              <a:spcAft>
                <a:spcPts val="0"/>
              </a:spcAft>
              <a:buClr>
                <a:srgbClr val="FFFFFF"/>
              </a:buClr>
              <a:buSzPts val="1800"/>
              <a:buFont typeface="Arial"/>
              <a:buChar char="●"/>
            </a:pPr>
            <a:r>
              <a:rPr lang="en" b="1">
                <a:solidFill>
                  <a:srgbClr val="FFFFFF"/>
                </a:solidFill>
                <a:latin typeface="Arial"/>
                <a:ea typeface="Arial"/>
                <a:cs typeface="Arial"/>
                <a:sym typeface="Arial"/>
              </a:rPr>
              <a:t>FEMA emergency support</a:t>
            </a:r>
            <a:endParaRPr b="1">
              <a:solidFill>
                <a:srgbClr val="FFFFFF"/>
              </a:solidFill>
              <a:latin typeface="Arial"/>
              <a:ea typeface="Arial"/>
              <a:cs typeface="Arial"/>
              <a:sym typeface="Arial"/>
            </a:endParaRPr>
          </a:p>
          <a:p>
            <a:pPr marL="457200" marR="457200" lvl="0" indent="-342900" algn="l" rtl="0">
              <a:spcBef>
                <a:spcPts val="0"/>
              </a:spcBef>
              <a:spcAft>
                <a:spcPts val="0"/>
              </a:spcAft>
              <a:buClr>
                <a:srgbClr val="FFFFFF"/>
              </a:buClr>
              <a:buSzPts val="1800"/>
              <a:buFont typeface="Arial"/>
              <a:buChar char="●"/>
            </a:pPr>
            <a:r>
              <a:rPr lang="en" b="1">
                <a:solidFill>
                  <a:srgbClr val="FFFFFF"/>
                </a:solidFill>
                <a:latin typeface="Arial"/>
                <a:ea typeface="Arial"/>
                <a:cs typeface="Arial"/>
                <a:sym typeface="Arial"/>
              </a:rPr>
              <a:t>Unemployment insurance</a:t>
            </a:r>
            <a:endParaRPr b="1">
              <a:solidFill>
                <a:srgbClr val="FFFFFF"/>
              </a:solidFill>
              <a:latin typeface="Arial"/>
              <a:ea typeface="Arial"/>
              <a:cs typeface="Arial"/>
              <a:sym typeface="Arial"/>
            </a:endParaRPr>
          </a:p>
          <a:p>
            <a:pPr marL="457200" marR="457200" lvl="0" indent="-342900" algn="l" rtl="0">
              <a:spcBef>
                <a:spcPts val="0"/>
              </a:spcBef>
              <a:spcAft>
                <a:spcPts val="0"/>
              </a:spcAft>
              <a:buClr>
                <a:srgbClr val="FFFFFF"/>
              </a:buClr>
              <a:buSzPts val="1800"/>
              <a:buFont typeface="Arial"/>
              <a:buChar char="●"/>
            </a:pPr>
            <a:r>
              <a:rPr lang="en" b="1">
                <a:solidFill>
                  <a:srgbClr val="FFFFFF"/>
                </a:solidFill>
                <a:latin typeface="Arial"/>
                <a:ea typeface="Arial"/>
                <a:cs typeface="Arial"/>
                <a:sym typeface="Arial"/>
              </a:rPr>
              <a:t>Substance abuse prevention and treatment</a:t>
            </a:r>
            <a:endParaRPr b="1">
              <a:solidFill>
                <a:srgbClr val="FFFFFF"/>
              </a:solidFill>
              <a:latin typeface="Arial"/>
              <a:ea typeface="Arial"/>
              <a:cs typeface="Arial"/>
              <a:sym typeface="Arial"/>
            </a:endParaRPr>
          </a:p>
          <a:p>
            <a:pPr marL="457200" marR="457200" lvl="0" indent="-342900" algn="l" rtl="0">
              <a:spcBef>
                <a:spcPts val="0"/>
              </a:spcBef>
              <a:spcAft>
                <a:spcPts val="0"/>
              </a:spcAft>
              <a:buClr>
                <a:srgbClr val="FFFFFF"/>
              </a:buClr>
              <a:buSzPts val="1800"/>
              <a:buFont typeface="Arial"/>
              <a:buChar char="●"/>
            </a:pPr>
            <a:r>
              <a:rPr lang="en" b="1">
                <a:solidFill>
                  <a:srgbClr val="FFFFFF"/>
                </a:solidFill>
                <a:latin typeface="Arial"/>
                <a:ea typeface="Arial"/>
                <a:cs typeface="Arial"/>
                <a:sym typeface="Arial"/>
              </a:rPr>
              <a:t>Early Head Start</a:t>
            </a:r>
            <a:endParaRPr b="1">
              <a:solidFill>
                <a:srgbClr val="FFFFFF"/>
              </a:solidFill>
              <a:latin typeface="Arial"/>
              <a:ea typeface="Arial"/>
              <a:cs typeface="Arial"/>
              <a:sym typeface="Arial"/>
            </a:endParaRPr>
          </a:p>
          <a:p>
            <a:pPr marL="457200" marR="457200" lvl="0" indent="0" algn="l" rtl="0">
              <a:spcBef>
                <a:spcPts val="0"/>
              </a:spcBef>
              <a:spcAft>
                <a:spcPts val="0"/>
              </a:spcAft>
              <a:buNone/>
            </a:pPr>
            <a:r>
              <a:rPr lang="en" b="1">
                <a:solidFill>
                  <a:srgbClr val="FFFFFF"/>
                </a:solidFill>
                <a:latin typeface="Arial"/>
                <a:ea typeface="Arial"/>
                <a:cs typeface="Arial"/>
                <a:sym typeface="Arial"/>
              </a:rPr>
              <a:t>programs</a:t>
            </a:r>
            <a:endParaRPr b="1">
              <a:solidFill>
                <a:srgbClr val="FFFFFF"/>
              </a:solidFill>
              <a:latin typeface="Arial"/>
              <a:ea typeface="Arial"/>
              <a:cs typeface="Arial"/>
              <a:sym typeface="Arial"/>
            </a:endParaRPr>
          </a:p>
          <a:p>
            <a:pPr marL="457200" marR="457200" lvl="0" indent="-342900" algn="l" rtl="0">
              <a:spcBef>
                <a:spcPts val="0"/>
              </a:spcBef>
              <a:spcAft>
                <a:spcPts val="0"/>
              </a:spcAft>
              <a:buClr>
                <a:srgbClr val="FFFFFF"/>
              </a:buClr>
              <a:buSzPts val="1800"/>
              <a:buFont typeface="Arial"/>
              <a:buChar char="●"/>
            </a:pPr>
            <a:r>
              <a:rPr lang="en" b="1">
                <a:solidFill>
                  <a:srgbClr val="FFFFFF"/>
                </a:solidFill>
                <a:latin typeface="Arial"/>
                <a:ea typeface="Arial"/>
                <a:cs typeface="Arial"/>
                <a:sym typeface="Arial"/>
              </a:rPr>
              <a:t>state children’s health insurance.</a:t>
            </a:r>
            <a:endParaRPr b="1">
              <a:solidFill>
                <a:srgbClr val="FFFFFF"/>
              </a:solidFill>
            </a:endParaRPr>
          </a:p>
        </p:txBody>
      </p:sp>
      <p:sp>
        <p:nvSpPr>
          <p:cNvPr id="104" name="Google Shape;104;p18"/>
          <p:cNvSpPr txBox="1"/>
          <p:nvPr/>
        </p:nvSpPr>
        <p:spPr>
          <a:xfrm>
            <a:off x="4628525" y="1436800"/>
            <a:ext cx="4410900" cy="3531300"/>
          </a:xfrm>
          <a:prstGeom prst="rect">
            <a:avLst/>
          </a:prstGeom>
          <a:noFill/>
          <a:ln>
            <a:noFill/>
          </a:ln>
        </p:spPr>
        <p:txBody>
          <a:bodyPr spcFirstLastPara="1" wrap="square" lIns="91425" tIns="91425" rIns="91425" bIns="91425" anchor="t" anchorCtr="0">
            <a:noAutofit/>
          </a:bodyPr>
          <a:lstStyle/>
          <a:p>
            <a:pPr marL="457200" marR="457200" lvl="0" indent="-342900" algn="l" rtl="0">
              <a:lnSpc>
                <a:spcPct val="115000"/>
              </a:lnSpc>
              <a:spcBef>
                <a:spcPts val="0"/>
              </a:spcBef>
              <a:spcAft>
                <a:spcPts val="0"/>
              </a:spcAft>
              <a:buClr>
                <a:srgbClr val="FFFFFF"/>
              </a:buClr>
              <a:buSzPts val="1800"/>
              <a:buFont typeface="Arial"/>
              <a:buChar char="●"/>
            </a:pPr>
            <a:r>
              <a:rPr lang="en" sz="1800" b="1">
                <a:solidFill>
                  <a:srgbClr val="FFFFFF"/>
                </a:solidFill>
              </a:rPr>
              <a:t>Special Education grants</a:t>
            </a:r>
            <a:endParaRPr sz="1800" b="1">
              <a:solidFill>
                <a:srgbClr val="FFFFFF"/>
              </a:solidFill>
            </a:endParaRPr>
          </a:p>
          <a:p>
            <a:pPr marL="457200" marR="457200" lvl="0" indent="-342900" algn="l" rtl="0">
              <a:lnSpc>
                <a:spcPct val="115000"/>
              </a:lnSpc>
              <a:spcBef>
                <a:spcPts val="0"/>
              </a:spcBef>
              <a:spcAft>
                <a:spcPts val="0"/>
              </a:spcAft>
              <a:buClr>
                <a:srgbClr val="FFFFFF"/>
              </a:buClr>
              <a:buSzPts val="1800"/>
              <a:buFont typeface="Arial"/>
              <a:buChar char="●"/>
            </a:pPr>
            <a:r>
              <a:rPr lang="en" sz="1800" b="1">
                <a:solidFill>
                  <a:srgbClr val="FFFFFF"/>
                </a:solidFill>
              </a:rPr>
              <a:t>Medicaid &amp; Medicare (part b)</a:t>
            </a:r>
            <a:endParaRPr sz="1800" b="1">
              <a:solidFill>
                <a:srgbClr val="FFFFFF"/>
              </a:solidFill>
            </a:endParaRPr>
          </a:p>
          <a:p>
            <a:pPr marL="457200" marR="457200" lvl="0" indent="-342900" algn="l" rtl="0">
              <a:lnSpc>
                <a:spcPct val="115000"/>
              </a:lnSpc>
              <a:spcBef>
                <a:spcPts val="0"/>
              </a:spcBef>
              <a:spcAft>
                <a:spcPts val="0"/>
              </a:spcAft>
              <a:buClr>
                <a:srgbClr val="FFFFFF"/>
              </a:buClr>
              <a:buSzPts val="1800"/>
              <a:buFont typeface="Arial"/>
              <a:buChar char="●"/>
            </a:pPr>
            <a:r>
              <a:rPr lang="en" sz="1800" b="1">
                <a:solidFill>
                  <a:srgbClr val="FFFFFF"/>
                </a:solidFill>
              </a:rPr>
              <a:t>Section 8 housing</a:t>
            </a:r>
            <a:endParaRPr sz="1800" b="1">
              <a:solidFill>
                <a:srgbClr val="FFFFFF"/>
              </a:solidFill>
            </a:endParaRPr>
          </a:p>
          <a:p>
            <a:pPr marL="457200" marR="457200" lvl="0" indent="-342900" algn="l" rtl="0">
              <a:lnSpc>
                <a:spcPct val="115000"/>
              </a:lnSpc>
              <a:spcBef>
                <a:spcPts val="0"/>
              </a:spcBef>
              <a:spcAft>
                <a:spcPts val="0"/>
              </a:spcAft>
              <a:buClr>
                <a:srgbClr val="FFFFFF"/>
              </a:buClr>
              <a:buSzPts val="1800"/>
              <a:buFont typeface="Arial"/>
              <a:buChar char="●"/>
            </a:pPr>
            <a:r>
              <a:rPr lang="en" sz="1800" b="1">
                <a:solidFill>
                  <a:srgbClr val="FFFFFF"/>
                </a:solidFill>
              </a:rPr>
              <a:t>Temporary Assistance for Needy Families</a:t>
            </a:r>
            <a:endParaRPr sz="1800" b="1">
              <a:solidFill>
                <a:srgbClr val="FFFFFF"/>
              </a:solidFill>
            </a:endParaRPr>
          </a:p>
          <a:p>
            <a:pPr marL="457200" marR="457200" lvl="0" indent="-342900" algn="l" rtl="0">
              <a:lnSpc>
                <a:spcPct val="115000"/>
              </a:lnSpc>
              <a:spcBef>
                <a:spcPts val="0"/>
              </a:spcBef>
              <a:spcAft>
                <a:spcPts val="0"/>
              </a:spcAft>
              <a:buClr>
                <a:srgbClr val="FFFFFF"/>
              </a:buClr>
              <a:buSzPts val="1800"/>
              <a:buFont typeface="Arial"/>
              <a:buChar char="●"/>
            </a:pPr>
            <a:r>
              <a:rPr lang="en" sz="1800" b="1">
                <a:solidFill>
                  <a:srgbClr val="FFFFFF"/>
                </a:solidFill>
              </a:rPr>
              <a:t>WIC and Supplemental Nutrition Assistance Programs</a:t>
            </a:r>
            <a:endParaRPr sz="1800" b="1">
              <a:solidFill>
                <a:srgbClr val="FFFFFF"/>
              </a:solidFill>
            </a:endParaRPr>
          </a:p>
          <a:p>
            <a:pPr marL="457200" marR="457200" lvl="0" indent="-342900" algn="l" rtl="0">
              <a:lnSpc>
                <a:spcPct val="115000"/>
              </a:lnSpc>
              <a:spcBef>
                <a:spcPts val="0"/>
              </a:spcBef>
              <a:spcAft>
                <a:spcPts val="0"/>
              </a:spcAft>
              <a:buClr>
                <a:srgbClr val="FFFFFF"/>
              </a:buClr>
              <a:buSzPts val="1800"/>
              <a:buFont typeface="Arial"/>
              <a:buChar char="●"/>
            </a:pPr>
            <a:r>
              <a:rPr lang="en" sz="1800" b="1">
                <a:solidFill>
                  <a:srgbClr val="FFFFFF"/>
                </a:solidFill>
              </a:rPr>
              <a:t>School breakfast and lunch </a:t>
            </a:r>
            <a:endParaRPr sz="1800">
              <a:latin typeface="Roboto"/>
              <a:ea typeface="Roboto"/>
              <a:cs typeface="Roboto"/>
              <a:sym typeface="Roboto"/>
            </a:endParaRPr>
          </a:p>
        </p:txBody>
      </p:sp>
      <p:sp>
        <p:nvSpPr>
          <p:cNvPr id="105" name="Google Shape;105;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3">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03">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4">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04">
                                            <p:txEl>
                                              <p:pRg st="1" end="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04">
                                            <p:txEl>
                                              <p:pRg st="2" end="2"/>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04">
                                            <p:txEl>
                                              <p:pRg st="3" end="3"/>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04">
                                            <p:txEl>
                                              <p:pRg st="4" end="4"/>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0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marR="457200" lvl="0" indent="0" algn="l" rtl="0">
              <a:lnSpc>
                <a:spcPct val="115000"/>
              </a:lnSpc>
              <a:spcBef>
                <a:spcPts val="0"/>
              </a:spcBef>
              <a:spcAft>
                <a:spcPts val="0"/>
              </a:spcAft>
              <a:buNone/>
            </a:pPr>
            <a:r>
              <a:rPr lang="en" sz="3600" b="1">
                <a:solidFill>
                  <a:srgbClr val="E5472E"/>
                </a:solidFill>
                <a:latin typeface="Arial"/>
                <a:ea typeface="Arial"/>
                <a:cs typeface="Arial"/>
                <a:sym typeface="Arial"/>
              </a:rPr>
              <a:t>Litany on Dignity and Justice</a:t>
            </a:r>
            <a:endParaRPr/>
          </a:p>
        </p:txBody>
      </p:sp>
      <p:sp>
        <p:nvSpPr>
          <p:cNvPr id="111" name="Google Shape;111;p19"/>
          <p:cNvSpPr txBox="1">
            <a:spLocks noGrp="1"/>
          </p:cNvSpPr>
          <p:nvPr>
            <p:ph type="body" idx="1"/>
          </p:nvPr>
        </p:nvSpPr>
        <p:spPr>
          <a:xfrm>
            <a:off x="387900" y="1337675"/>
            <a:ext cx="8368200" cy="3643800"/>
          </a:xfrm>
          <a:prstGeom prst="rect">
            <a:avLst/>
          </a:prstGeom>
        </p:spPr>
        <p:txBody>
          <a:bodyPr spcFirstLastPara="1" wrap="square" lIns="91425" tIns="91425" rIns="91425" bIns="91425" anchor="t" anchorCtr="0">
            <a:noAutofit/>
          </a:bodyPr>
          <a:lstStyle/>
          <a:p>
            <a:pPr marL="0" marR="457200" lvl="0" indent="0" algn="l" rtl="0">
              <a:spcBef>
                <a:spcPts val="0"/>
              </a:spcBef>
              <a:spcAft>
                <a:spcPts val="0"/>
              </a:spcAft>
              <a:buNone/>
            </a:pPr>
            <a:r>
              <a:rPr lang="en">
                <a:solidFill>
                  <a:srgbClr val="E5472E"/>
                </a:solidFill>
                <a:latin typeface="Arial"/>
                <a:ea typeface="Arial"/>
                <a:cs typeface="Arial"/>
                <a:sym typeface="Arial"/>
              </a:rPr>
              <a:t>Reader: </a:t>
            </a:r>
            <a:r>
              <a:rPr lang="en">
                <a:solidFill>
                  <a:srgbClr val="FFFFFF"/>
                </a:solidFill>
                <a:latin typeface="Arial"/>
                <a:ea typeface="Arial"/>
                <a:cs typeface="Arial"/>
                <a:sym typeface="Arial"/>
              </a:rPr>
              <a:t>Divine Creator, you tell us that we are made in your image. We believe that all people, regardless of race, religion, or immigration status have inherent dignity because you made us. Our inherent dignity demands recognition. </a:t>
            </a:r>
            <a:endParaRPr>
              <a:solidFill>
                <a:srgbClr val="FFFFFF"/>
              </a:solidFill>
              <a:latin typeface="Arial"/>
              <a:ea typeface="Arial"/>
              <a:cs typeface="Arial"/>
              <a:sym typeface="Arial"/>
            </a:endParaRPr>
          </a:p>
          <a:p>
            <a:pPr marL="0" marR="457200" lvl="0" indent="0" algn="l" rtl="0">
              <a:spcBef>
                <a:spcPts val="0"/>
              </a:spcBef>
              <a:spcAft>
                <a:spcPts val="0"/>
              </a:spcAft>
              <a:buNone/>
            </a:pPr>
            <a:endParaRPr sz="1200">
              <a:solidFill>
                <a:srgbClr val="231F20"/>
              </a:solidFill>
              <a:latin typeface="Arial"/>
              <a:ea typeface="Arial"/>
              <a:cs typeface="Arial"/>
              <a:sym typeface="Arial"/>
            </a:endParaRPr>
          </a:p>
          <a:p>
            <a:pPr marL="0" lvl="0" indent="0" algn="l" rtl="0">
              <a:spcBef>
                <a:spcPts val="0"/>
              </a:spcBef>
              <a:spcAft>
                <a:spcPts val="0"/>
              </a:spcAft>
              <a:buNone/>
            </a:pPr>
            <a:r>
              <a:rPr lang="en" i="1" u="sng">
                <a:solidFill>
                  <a:srgbClr val="FFFFFF"/>
                </a:solidFill>
                <a:latin typeface="Arial"/>
                <a:ea typeface="Arial"/>
                <a:cs typeface="Arial"/>
                <a:sym typeface="Arial"/>
              </a:rPr>
              <a:t>All: We will celebrate our dignity and we will count ourselves! </a:t>
            </a:r>
            <a:endParaRPr i="1" u="sng">
              <a:solidFill>
                <a:srgbClr val="FFFFFF"/>
              </a:solidFill>
              <a:latin typeface="Arial"/>
              <a:ea typeface="Arial"/>
              <a:cs typeface="Arial"/>
              <a:sym typeface="Arial"/>
            </a:endParaRPr>
          </a:p>
          <a:p>
            <a:pPr marL="0" lvl="0" indent="0" algn="l" rtl="0">
              <a:spcBef>
                <a:spcPts val="0"/>
              </a:spcBef>
              <a:spcAft>
                <a:spcPts val="0"/>
              </a:spcAft>
              <a:buNone/>
            </a:pPr>
            <a:endParaRPr>
              <a:solidFill>
                <a:srgbClr val="FFFFFF"/>
              </a:solidFill>
              <a:latin typeface="Arial"/>
              <a:ea typeface="Arial"/>
              <a:cs typeface="Arial"/>
              <a:sym typeface="Arial"/>
            </a:endParaRPr>
          </a:p>
          <a:p>
            <a:pPr marL="0" lvl="0" indent="0" algn="l" rtl="0">
              <a:spcBef>
                <a:spcPts val="0"/>
              </a:spcBef>
              <a:spcAft>
                <a:spcPts val="0"/>
              </a:spcAft>
              <a:buNone/>
            </a:pPr>
            <a:r>
              <a:rPr lang="en">
                <a:solidFill>
                  <a:srgbClr val="E5472E"/>
                </a:solidFill>
                <a:latin typeface="Arial"/>
                <a:ea typeface="Arial"/>
                <a:cs typeface="Arial"/>
                <a:sym typeface="Arial"/>
              </a:rPr>
              <a:t>Reader: </a:t>
            </a:r>
            <a:r>
              <a:rPr lang="en">
                <a:solidFill>
                  <a:srgbClr val="FFFFFF"/>
                </a:solidFill>
                <a:latin typeface="Arial"/>
                <a:ea typeface="Arial"/>
                <a:cs typeface="Arial"/>
                <a:sym typeface="Arial"/>
              </a:rPr>
              <a:t>We know you long for the freedom of all people and for chains of oppression to break. For far too long, too many of your children have been excluded and counted as less than human, which has resulted in inequality and injustice. But we know you count each of us as equal in your eyes. </a:t>
            </a:r>
            <a:endParaRPr>
              <a:solidFill>
                <a:srgbClr val="FFFFFF"/>
              </a:solidFill>
              <a:latin typeface="Arial"/>
              <a:ea typeface="Arial"/>
              <a:cs typeface="Arial"/>
              <a:sym typeface="Arial"/>
            </a:endParaRPr>
          </a:p>
        </p:txBody>
      </p:sp>
      <p:sp>
        <p:nvSpPr>
          <p:cNvPr id="112" name="Google Shape;112;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marR="457200" lvl="0" indent="0" algn="l" rtl="0">
              <a:lnSpc>
                <a:spcPct val="115000"/>
              </a:lnSpc>
              <a:spcBef>
                <a:spcPts val="0"/>
              </a:spcBef>
              <a:spcAft>
                <a:spcPts val="0"/>
              </a:spcAft>
              <a:buNone/>
            </a:pPr>
            <a:r>
              <a:rPr lang="en" sz="3600" b="1">
                <a:solidFill>
                  <a:srgbClr val="E5472E"/>
                </a:solidFill>
                <a:latin typeface="Arial"/>
                <a:ea typeface="Arial"/>
                <a:cs typeface="Arial"/>
                <a:sym typeface="Arial"/>
              </a:rPr>
              <a:t>Litany on Dignity and Justice</a:t>
            </a:r>
            <a:endParaRPr/>
          </a:p>
        </p:txBody>
      </p:sp>
      <p:sp>
        <p:nvSpPr>
          <p:cNvPr id="118" name="Google Shape;118;p20"/>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u="sng">
                <a:solidFill>
                  <a:srgbClr val="FFFFFF"/>
                </a:solidFill>
                <a:latin typeface="Arial"/>
                <a:ea typeface="Arial"/>
                <a:cs typeface="Arial"/>
                <a:sym typeface="Arial"/>
              </a:rPr>
              <a:t>All: Just as you count us, we will count ourselves! </a:t>
            </a:r>
            <a:endParaRPr i="1" u="sng">
              <a:solidFill>
                <a:srgbClr val="FFFFFF"/>
              </a:solidFill>
              <a:latin typeface="Arial"/>
              <a:ea typeface="Arial"/>
              <a:cs typeface="Arial"/>
              <a:sym typeface="Arial"/>
            </a:endParaRPr>
          </a:p>
          <a:p>
            <a:pPr marL="0" lvl="0" indent="0" algn="l" rtl="0">
              <a:spcBef>
                <a:spcPts val="0"/>
              </a:spcBef>
              <a:spcAft>
                <a:spcPts val="0"/>
              </a:spcAft>
              <a:buNone/>
            </a:pPr>
            <a:endParaRPr>
              <a:solidFill>
                <a:srgbClr val="FFFFFF"/>
              </a:solidFill>
              <a:latin typeface="Arial"/>
              <a:ea typeface="Arial"/>
              <a:cs typeface="Arial"/>
              <a:sym typeface="Arial"/>
            </a:endParaRPr>
          </a:p>
          <a:p>
            <a:pPr marL="0" lvl="0" indent="0" algn="l" rtl="0">
              <a:spcBef>
                <a:spcPts val="0"/>
              </a:spcBef>
              <a:spcAft>
                <a:spcPts val="0"/>
              </a:spcAft>
              <a:buNone/>
            </a:pPr>
            <a:r>
              <a:rPr lang="en">
                <a:solidFill>
                  <a:srgbClr val="E5472E"/>
                </a:solidFill>
                <a:latin typeface="Arial"/>
                <a:ea typeface="Arial"/>
                <a:cs typeface="Arial"/>
                <a:sym typeface="Arial"/>
              </a:rPr>
              <a:t>Reader: </a:t>
            </a:r>
            <a:r>
              <a:rPr lang="en">
                <a:solidFill>
                  <a:srgbClr val="FFFFFF"/>
                </a:solidFill>
                <a:latin typeface="Arial"/>
                <a:ea typeface="Arial"/>
                <a:cs typeface="Arial"/>
                <a:sym typeface="Arial"/>
              </a:rPr>
              <a:t>You’ve commanded us to love our neighbor as ourselves. When we count ourselves, we are helping make sure not only our needs are met, but also that our neighbors have good schools, hospitals, roads, critical resources, and fair political representation. </a:t>
            </a:r>
            <a:endParaRPr>
              <a:solidFill>
                <a:srgbClr val="FFFFFF"/>
              </a:solidFill>
              <a:latin typeface="Arial"/>
              <a:ea typeface="Arial"/>
              <a:cs typeface="Arial"/>
              <a:sym typeface="Arial"/>
            </a:endParaRPr>
          </a:p>
          <a:p>
            <a:pPr marL="0" lvl="0" indent="0" algn="l" rtl="0">
              <a:spcBef>
                <a:spcPts val="0"/>
              </a:spcBef>
              <a:spcAft>
                <a:spcPts val="0"/>
              </a:spcAft>
              <a:buNone/>
            </a:pPr>
            <a:endParaRPr sz="1200">
              <a:solidFill>
                <a:srgbClr val="231F20"/>
              </a:solidFill>
              <a:latin typeface="Arial"/>
              <a:ea typeface="Arial"/>
              <a:cs typeface="Arial"/>
              <a:sym typeface="Arial"/>
            </a:endParaRPr>
          </a:p>
          <a:p>
            <a:pPr marL="0" lvl="0" indent="0" algn="l" rtl="0">
              <a:spcBef>
                <a:spcPts val="0"/>
              </a:spcBef>
              <a:spcAft>
                <a:spcPts val="0"/>
              </a:spcAft>
              <a:buNone/>
            </a:pPr>
            <a:r>
              <a:rPr lang="en" i="1" u="sng">
                <a:solidFill>
                  <a:srgbClr val="FFFFFF"/>
                </a:solidFill>
                <a:latin typeface="Arial"/>
                <a:ea typeface="Arial"/>
                <a:cs typeface="Arial"/>
                <a:sym typeface="Arial"/>
              </a:rPr>
              <a:t>All: For our neighbors, we will count ourselves!</a:t>
            </a:r>
            <a:r>
              <a:rPr lang="en">
                <a:solidFill>
                  <a:srgbClr val="FFFFFF"/>
                </a:solidFill>
                <a:latin typeface="Arial"/>
                <a:ea typeface="Arial"/>
                <a:cs typeface="Arial"/>
                <a:sym typeface="Arial"/>
              </a:rPr>
              <a:t> </a:t>
            </a:r>
            <a:endParaRPr>
              <a:solidFill>
                <a:srgbClr val="FFFFFF"/>
              </a:solidFill>
              <a:latin typeface="Arial"/>
              <a:ea typeface="Arial"/>
              <a:cs typeface="Arial"/>
              <a:sym typeface="Arial"/>
            </a:endParaRPr>
          </a:p>
          <a:p>
            <a:pPr marL="0" lvl="0" indent="0" algn="l" rtl="0">
              <a:spcBef>
                <a:spcPts val="0"/>
              </a:spcBef>
              <a:spcAft>
                <a:spcPts val="0"/>
              </a:spcAft>
              <a:buNone/>
            </a:pPr>
            <a:endParaRPr sz="1200">
              <a:solidFill>
                <a:srgbClr val="231F20"/>
              </a:solidFill>
              <a:latin typeface="Arial"/>
              <a:ea typeface="Arial"/>
              <a:cs typeface="Arial"/>
              <a:sym typeface="Arial"/>
            </a:endParaRPr>
          </a:p>
          <a:p>
            <a:pPr marL="0" marR="457200" lvl="0" indent="0" algn="l" rtl="0">
              <a:spcBef>
                <a:spcPts val="0"/>
              </a:spcBef>
              <a:spcAft>
                <a:spcPts val="0"/>
              </a:spcAft>
              <a:buNone/>
            </a:pPr>
            <a:endParaRPr sz="1200">
              <a:solidFill>
                <a:srgbClr val="FFFFFF"/>
              </a:solidFill>
              <a:latin typeface="Arial"/>
              <a:ea typeface="Arial"/>
              <a:cs typeface="Arial"/>
              <a:sym typeface="Arial"/>
            </a:endParaRPr>
          </a:p>
          <a:p>
            <a:pPr marL="0" lvl="0" indent="0" algn="l" rtl="0">
              <a:spcBef>
                <a:spcPts val="0"/>
              </a:spcBef>
              <a:spcAft>
                <a:spcPts val="0"/>
              </a:spcAft>
              <a:buNone/>
            </a:pPr>
            <a:endParaRPr>
              <a:solidFill>
                <a:srgbClr val="FFFFFF"/>
              </a:solidFill>
              <a:latin typeface="Arial"/>
              <a:ea typeface="Arial"/>
              <a:cs typeface="Arial"/>
              <a:sym typeface="Arial"/>
            </a:endParaRPr>
          </a:p>
        </p:txBody>
      </p:sp>
      <p:sp>
        <p:nvSpPr>
          <p:cNvPr id="119" name="Google Shape;11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marR="457200" lvl="0" indent="0" algn="l" rtl="0">
              <a:lnSpc>
                <a:spcPct val="115000"/>
              </a:lnSpc>
              <a:spcBef>
                <a:spcPts val="0"/>
              </a:spcBef>
              <a:spcAft>
                <a:spcPts val="0"/>
              </a:spcAft>
              <a:buNone/>
            </a:pPr>
            <a:r>
              <a:rPr lang="en" sz="3600" b="1">
                <a:solidFill>
                  <a:srgbClr val="E5472E"/>
                </a:solidFill>
                <a:latin typeface="Arial"/>
                <a:ea typeface="Arial"/>
                <a:cs typeface="Arial"/>
                <a:sym typeface="Arial"/>
              </a:rPr>
              <a:t>Litany on Dignity and Justice</a:t>
            </a:r>
            <a:endParaRPr/>
          </a:p>
        </p:txBody>
      </p:sp>
      <p:sp>
        <p:nvSpPr>
          <p:cNvPr id="125" name="Google Shape;125;p21"/>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marR="457200" lvl="0" indent="0" algn="l" rtl="0">
              <a:spcBef>
                <a:spcPts val="0"/>
              </a:spcBef>
              <a:spcAft>
                <a:spcPts val="0"/>
              </a:spcAft>
              <a:buNone/>
            </a:pPr>
            <a:r>
              <a:rPr lang="en">
                <a:solidFill>
                  <a:srgbClr val="E5472E"/>
                </a:solidFill>
                <a:latin typeface="Arial"/>
                <a:ea typeface="Arial"/>
                <a:cs typeface="Arial"/>
                <a:sym typeface="Arial"/>
              </a:rPr>
              <a:t>Reader: </a:t>
            </a:r>
            <a:r>
              <a:rPr lang="en">
                <a:solidFill>
                  <a:srgbClr val="FFFFFF"/>
                </a:solidFill>
                <a:latin typeface="Arial"/>
                <a:ea typeface="Arial"/>
                <a:cs typeface="Arial"/>
                <a:sym typeface="Arial"/>
              </a:rPr>
              <a:t>Divine Creator, you assure us to ‘fear not.’ You walk with us in our lives and we trust in your spirit and guidance. We proclaim ourselves as your children and our dignified presence in this nation. </a:t>
            </a:r>
            <a:endParaRPr>
              <a:solidFill>
                <a:srgbClr val="FFFFFF"/>
              </a:solidFill>
              <a:latin typeface="Arial"/>
              <a:ea typeface="Arial"/>
              <a:cs typeface="Arial"/>
              <a:sym typeface="Arial"/>
            </a:endParaRPr>
          </a:p>
          <a:p>
            <a:pPr marL="0" marR="457200" lvl="0" indent="0" algn="l" rtl="0">
              <a:spcBef>
                <a:spcPts val="0"/>
              </a:spcBef>
              <a:spcAft>
                <a:spcPts val="0"/>
              </a:spcAft>
              <a:buNone/>
            </a:pPr>
            <a:endParaRPr>
              <a:solidFill>
                <a:srgbClr val="FFFFFF"/>
              </a:solidFill>
              <a:latin typeface="Arial"/>
              <a:ea typeface="Arial"/>
              <a:cs typeface="Arial"/>
              <a:sym typeface="Arial"/>
            </a:endParaRPr>
          </a:p>
          <a:p>
            <a:pPr marL="0" marR="457200" lvl="0" indent="0" algn="l" rtl="0">
              <a:spcBef>
                <a:spcPts val="0"/>
              </a:spcBef>
              <a:spcAft>
                <a:spcPts val="0"/>
              </a:spcAft>
              <a:buNone/>
            </a:pPr>
            <a:r>
              <a:rPr lang="en" i="1" u="sng">
                <a:solidFill>
                  <a:srgbClr val="FFFFFF"/>
                </a:solidFill>
                <a:latin typeface="Arial"/>
                <a:ea typeface="Arial"/>
                <a:cs typeface="Arial"/>
                <a:sym typeface="Arial"/>
              </a:rPr>
              <a:t>All: We declare our presence and we will count ourselves! </a:t>
            </a:r>
            <a:endParaRPr i="1" u="sng"/>
          </a:p>
        </p:txBody>
      </p:sp>
      <p:sp>
        <p:nvSpPr>
          <p:cNvPr id="126" name="Google Shape;126;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2"/>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Call to Action </a:t>
            </a:r>
            <a:endParaRPr/>
          </a:p>
        </p:txBody>
      </p:sp>
      <p:sp>
        <p:nvSpPr>
          <p:cNvPr id="132" name="Google Shape;132;p22"/>
          <p:cNvSpPr txBox="1">
            <a:spLocks noGrp="1"/>
          </p:cNvSpPr>
          <p:nvPr>
            <p:ph type="body" idx="1"/>
          </p:nvPr>
        </p:nvSpPr>
        <p:spPr>
          <a:xfrm>
            <a:off x="387900" y="1489825"/>
            <a:ext cx="41841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Complete your Census</a:t>
            </a:r>
            <a:endParaRPr/>
          </a:p>
          <a:p>
            <a:pPr marL="457200" lvl="0" indent="-342900" algn="l" rtl="0">
              <a:spcBef>
                <a:spcPts val="0"/>
              </a:spcBef>
              <a:spcAft>
                <a:spcPts val="0"/>
              </a:spcAft>
              <a:buSzPts val="1800"/>
              <a:buChar char="➔"/>
            </a:pPr>
            <a:r>
              <a:rPr lang="en"/>
              <a:t>Call 10 friends </a:t>
            </a:r>
            <a:endParaRPr/>
          </a:p>
          <a:p>
            <a:pPr marL="457200" lvl="0" indent="-342900" algn="l" rtl="0">
              <a:spcBef>
                <a:spcPts val="0"/>
              </a:spcBef>
              <a:spcAft>
                <a:spcPts val="0"/>
              </a:spcAft>
              <a:buSzPts val="1800"/>
              <a:buChar char="➔"/>
            </a:pPr>
            <a:r>
              <a:rPr lang="en"/>
              <a:t>Write a letter to the editor, post on social media, </a:t>
            </a:r>
            <a:endParaRPr/>
          </a:p>
        </p:txBody>
      </p:sp>
      <p:sp>
        <p:nvSpPr>
          <p:cNvPr id="133" name="Google Shape;133;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pic>
        <p:nvPicPr>
          <p:cNvPr id="134" name="Google Shape;134;p22"/>
          <p:cNvPicPr preferRelativeResize="0"/>
          <p:nvPr/>
        </p:nvPicPr>
        <p:blipFill>
          <a:blip r:embed="rId3">
            <a:alphaModFix/>
          </a:blip>
          <a:stretch>
            <a:fillRect/>
          </a:stretch>
        </p:blipFill>
        <p:spPr>
          <a:xfrm>
            <a:off x="6074323" y="1294175"/>
            <a:ext cx="2681775" cy="3470201"/>
          </a:xfrm>
          <a:prstGeom prst="rect">
            <a:avLst/>
          </a:prstGeom>
          <a:noFill/>
          <a:ln>
            <a:noFill/>
          </a:ln>
        </p:spPr>
      </p:pic>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443</Words>
  <Application>Microsoft Office PowerPoint</Application>
  <PresentationFormat>On-screen Show (16:9)</PresentationFormat>
  <Paragraphs>63</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Roboto Slab</vt:lpstr>
      <vt:lpstr>Arial</vt:lpstr>
      <vt:lpstr>Roboto</vt:lpstr>
      <vt:lpstr>Marina</vt:lpstr>
      <vt:lpstr>Census Sermon</vt:lpstr>
      <vt:lpstr>PowerPoint Presentation</vt:lpstr>
      <vt:lpstr>Tacoma Refugee Choir </vt:lpstr>
      <vt:lpstr>Hard To Count Communities</vt:lpstr>
      <vt:lpstr>What is at stake?</vt:lpstr>
      <vt:lpstr>Federal Programs That Rely on Census Data</vt:lpstr>
      <vt:lpstr>Litany on Dignity and Justice</vt:lpstr>
      <vt:lpstr>Litany on Dignity and Justice</vt:lpstr>
      <vt:lpstr>Litany on Dignity and Justice</vt:lpstr>
      <vt:lpstr>Call to Action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Census Sermon</dc:title>
  <dc:creator>Elise</dc:creator>
  <cp:lastModifiedBy>Elise DeGooyer</cp:lastModifiedBy>
  <cp:revision>1</cp:revision>
  <dcterms:modified xsi:type="dcterms:W3CDTF">2020-05-01T21:24:52Z</dcterms:modified>
</cp:coreProperties>
</file>